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8" r:id="rId5"/>
    <p:sldId id="260" r:id="rId6"/>
    <p:sldId id="261" r:id="rId7"/>
    <p:sldId id="331" r:id="rId8"/>
    <p:sldId id="332" r:id="rId9"/>
    <p:sldId id="333" r:id="rId10"/>
    <p:sldId id="334" r:id="rId11"/>
    <p:sldId id="335" r:id="rId12"/>
    <p:sldId id="337" r:id="rId13"/>
    <p:sldId id="338" r:id="rId14"/>
    <p:sldId id="330" r:id="rId15"/>
    <p:sldId id="336" r:id="rId16"/>
    <p:sldId id="339" r:id="rId17"/>
    <p:sldId id="340" r:id="rId18"/>
    <p:sldId id="341" r:id="rId19"/>
    <p:sldId id="342" r:id="rId20"/>
    <p:sldId id="345" r:id="rId21"/>
    <p:sldId id="343" r:id="rId22"/>
    <p:sldId id="344" r:id="rId23"/>
    <p:sldId id="259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57" userDrawn="1">
          <p15:clr>
            <a:srgbClr val="A4A3A4"/>
          </p15:clr>
        </p15:guide>
        <p15:guide id="2" pos="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0F6"/>
    <a:srgbClr val="D05050"/>
    <a:srgbClr val="4D4D4D"/>
    <a:srgbClr val="2B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0" autoAdjust="0"/>
    <p:restoredTop sz="95179"/>
  </p:normalViewPr>
  <p:slideViewPr>
    <p:cSldViewPr snapToGrid="0" snapToObjects="1" showGuides="1">
      <p:cViewPr>
        <p:scale>
          <a:sx n="60" d="100"/>
          <a:sy n="60" d="100"/>
        </p:scale>
        <p:origin x="978" y="192"/>
      </p:cViewPr>
      <p:guideLst>
        <p:guide orient="horz" pos="3657"/>
        <p:guide pos="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757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4C4BF-C892-4BAD-AF4F-70E680535AD0}" type="datetimeFigureOut">
              <a:rPr lang="pt-BR" smtClean="0"/>
              <a:t>03/12/2021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0FFAE-CA57-473F-8EAD-8C253375F9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05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1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 + Imag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1200150" y="230461"/>
            <a:ext cx="9864725" cy="57626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600" b="1" i="0" baseline="0">
                <a:solidFill>
                  <a:srgbClr val="4D4D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DIGITE AQUI O SUBTÍTULO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 hasCustomPrompt="1"/>
          </p:nvPr>
        </p:nvSpPr>
        <p:spPr>
          <a:xfrm>
            <a:off x="1200149" y="1048691"/>
            <a:ext cx="9864725" cy="440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 dirty="0"/>
              <a:t>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200150" y="5512764"/>
            <a:ext cx="9864724" cy="29654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1200" b="0" i="0" baseline="0">
                <a:solidFill>
                  <a:srgbClr val="4D4D4D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pt-BR" dirty="0"/>
              <a:t>Digite aqui a legenda da imagem</a:t>
            </a:r>
          </a:p>
        </p:txBody>
      </p:sp>
    </p:spTree>
    <p:extLst>
      <p:ext uri="{BB962C8B-B14F-4D97-AF65-F5344CB8AC3E}">
        <p14:creationId xmlns:p14="http://schemas.microsoft.com/office/powerpoint/2010/main" val="808953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- Logo Mackenz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285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ctrTitle" hasCustomPrompt="1"/>
          </p:nvPr>
        </p:nvSpPr>
        <p:spPr>
          <a:xfrm>
            <a:off x="1199456" y="2862377"/>
            <a:ext cx="9865419" cy="117839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3200" b="1" i="0" baseline="0">
                <a:solidFill>
                  <a:srgbClr val="4D4D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Nome do Tópico</a:t>
            </a:r>
          </a:p>
        </p:txBody>
      </p:sp>
    </p:spTree>
    <p:extLst>
      <p:ext uri="{BB962C8B-B14F-4D97-AF65-F5344CB8AC3E}">
        <p14:creationId xmlns:p14="http://schemas.microsoft.com/office/powerpoint/2010/main" val="44485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200150" y="1039529"/>
            <a:ext cx="9864725" cy="46320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200" b="0" i="0" baseline="0">
                <a:solidFill>
                  <a:schemeClr val="tx1"/>
                </a:solidFill>
                <a:latin typeface="+mn-lt"/>
                <a:ea typeface="Helvetica LT" charset="0"/>
                <a:cs typeface="Helvetica LT" charset="0"/>
              </a:defRPr>
            </a:lvl1pPr>
          </a:lstStyle>
          <a:p>
            <a:pPr lvl="0"/>
            <a:endParaRPr lang="pt-BR" dirty="0"/>
          </a:p>
        </p:txBody>
      </p:sp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200150" y="230461"/>
            <a:ext cx="9864725" cy="57626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600" b="1" i="0" baseline="0">
                <a:solidFill>
                  <a:srgbClr val="4D4D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DIGITE AQUI O SUBTÍTULO</a:t>
            </a:r>
          </a:p>
        </p:txBody>
      </p:sp>
    </p:spTree>
    <p:extLst>
      <p:ext uri="{BB962C8B-B14F-4D97-AF65-F5344CB8AC3E}">
        <p14:creationId xmlns:p14="http://schemas.microsoft.com/office/powerpoint/2010/main" val="61959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200150" y="230461"/>
            <a:ext cx="9864725" cy="57626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600" b="1" i="0" baseline="0">
                <a:solidFill>
                  <a:srgbClr val="4D4D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DIGITE AQUI O SUBTÍTULO</a:t>
            </a:r>
          </a:p>
        </p:txBody>
      </p:sp>
    </p:spTree>
    <p:extLst>
      <p:ext uri="{BB962C8B-B14F-4D97-AF65-F5344CB8AC3E}">
        <p14:creationId xmlns:p14="http://schemas.microsoft.com/office/powerpoint/2010/main" val="10908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200151" y="230461"/>
            <a:ext cx="9864725" cy="57626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600" b="1" i="0" baseline="0">
                <a:solidFill>
                  <a:srgbClr val="4D4D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DIGITE AQUI O SUBTÍTULO</a:t>
            </a:r>
            <a:endParaRPr lang="en-US" dirty="0"/>
          </a:p>
        </p:txBody>
      </p:sp>
      <p:sp>
        <p:nvSpPr>
          <p:cNvPr id="3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1039530"/>
            <a:ext cx="4690287" cy="46100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200" b="0" i="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Digite aqui o texto.</a:t>
            </a:r>
            <a:br>
              <a:rPr lang="pt-BR" dirty="0"/>
            </a:br>
            <a:endParaRPr lang="pt-BR" dirty="0"/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379536" y="1039530"/>
            <a:ext cx="4685340" cy="46100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200" b="0" i="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Digite aqui o texto.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699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 hasCustomPrompt="1"/>
          </p:nvPr>
        </p:nvSpPr>
        <p:spPr>
          <a:xfrm>
            <a:off x="1200151" y="230461"/>
            <a:ext cx="9864725" cy="57626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600" b="1" i="0" baseline="0">
                <a:solidFill>
                  <a:srgbClr val="4D4D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DIGITE AQUI O SUBTÍTULO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 hasCustomPrompt="1"/>
          </p:nvPr>
        </p:nvSpPr>
        <p:spPr>
          <a:xfrm>
            <a:off x="6096000" y="1039529"/>
            <a:ext cx="4968875" cy="4310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 dirty="0"/>
              <a:t>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096000" y="5391953"/>
            <a:ext cx="4959327" cy="27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rgbClr val="4D4D4D"/>
                </a:solidFill>
                <a:latin typeface="+mn-lt"/>
                <a:ea typeface="Helvetica LT" charset="0"/>
                <a:cs typeface="Helvetica L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pt-BR" dirty="0"/>
              <a:t>Digite aqui a legenda da imagem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00151" y="1039529"/>
            <a:ext cx="4511808" cy="4633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200" baseline="0">
                <a:solidFill>
                  <a:schemeClr val="tx1"/>
                </a:solidFill>
                <a:latin typeface="+mn-lt"/>
                <a:ea typeface="Helvetica LT" charset="0"/>
                <a:cs typeface="Helvetica LT" charset="0"/>
              </a:defRPr>
            </a:lvl1pPr>
          </a:lstStyle>
          <a:p>
            <a:pPr lvl="0"/>
            <a:r>
              <a:rPr lang="pt-BR" dirty="0"/>
              <a:t>Digite aqui o texto.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610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 hasCustomPrompt="1"/>
          </p:nvPr>
        </p:nvSpPr>
        <p:spPr>
          <a:xfrm>
            <a:off x="6289589" y="1039529"/>
            <a:ext cx="4775286" cy="4310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 dirty="0"/>
              <a:t>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289217" y="5391953"/>
            <a:ext cx="4766110" cy="27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rgbClr val="4D4D4D"/>
                </a:solidFill>
                <a:latin typeface="+mn-lt"/>
                <a:ea typeface="Helvetica LT" charset="0"/>
                <a:cs typeface="Helvetica L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pt-BR" dirty="0"/>
              <a:t>Digite aqui a legenda da imagem</a:t>
            </a:r>
          </a:p>
        </p:txBody>
      </p:sp>
      <p:sp>
        <p:nvSpPr>
          <p:cNvPr id="6" name="Title 15"/>
          <p:cNvSpPr>
            <a:spLocks noGrp="1"/>
          </p:cNvSpPr>
          <p:nvPr>
            <p:ph type="title" hasCustomPrompt="1"/>
          </p:nvPr>
        </p:nvSpPr>
        <p:spPr>
          <a:xfrm>
            <a:off x="1200150" y="230530"/>
            <a:ext cx="9864725" cy="56660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600" b="1" i="0" baseline="0">
                <a:solidFill>
                  <a:srgbClr val="4D4D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DIGITE AQUI O SUBTÍTULO</a:t>
            </a:r>
            <a:endParaRPr lang="en-US" dirty="0"/>
          </a:p>
        </p:txBody>
      </p:sp>
      <p:sp>
        <p:nvSpPr>
          <p:cNvPr id="9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1200150" y="1039529"/>
            <a:ext cx="4775286" cy="4310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 dirty="0"/>
              <a:t>Imagem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1199778" y="5391953"/>
            <a:ext cx="4766110" cy="27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rgbClr val="4D4D4D"/>
                </a:solidFill>
                <a:latin typeface="+mn-lt"/>
                <a:ea typeface="Helvetica LT" charset="0"/>
                <a:cs typeface="Helvetica L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pt-BR" dirty="0"/>
              <a:t>Digite aqui a legenda da imagem</a:t>
            </a:r>
          </a:p>
        </p:txBody>
      </p:sp>
    </p:spTree>
    <p:extLst>
      <p:ext uri="{BB962C8B-B14F-4D97-AF65-F5344CB8AC3E}">
        <p14:creationId xmlns:p14="http://schemas.microsoft.com/office/powerpoint/2010/main" val="416694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 hasCustomPrompt="1"/>
          </p:nvPr>
        </p:nvSpPr>
        <p:spPr>
          <a:xfrm>
            <a:off x="1200151" y="230461"/>
            <a:ext cx="9864725" cy="57626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600" b="1" i="0" baseline="0">
                <a:solidFill>
                  <a:srgbClr val="4D4D4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DIGITE AQUI O SUBTÍTULO</a:t>
            </a:r>
            <a:endParaRPr lang="en-US" dirty="0"/>
          </a:p>
        </p:txBody>
      </p:sp>
      <p:sp>
        <p:nvSpPr>
          <p:cNvPr id="9" name="Espaço Reservado para Imagem 2"/>
          <p:cNvSpPr>
            <a:spLocks noGrp="1"/>
          </p:cNvSpPr>
          <p:nvPr>
            <p:ph type="pic" idx="10" hasCustomPrompt="1"/>
          </p:nvPr>
        </p:nvSpPr>
        <p:spPr>
          <a:xfrm>
            <a:off x="1200150" y="1039529"/>
            <a:ext cx="4775286" cy="4310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 dirty="0"/>
              <a:t>Imagem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1" hasCustomPrompt="1"/>
          </p:nvPr>
        </p:nvSpPr>
        <p:spPr>
          <a:xfrm>
            <a:off x="1199778" y="5391953"/>
            <a:ext cx="4766110" cy="27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rgbClr val="4D4D4D"/>
                </a:solidFill>
                <a:latin typeface="+mn-lt"/>
                <a:ea typeface="Helvetica LT" charset="0"/>
                <a:cs typeface="Helvetica L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pt-BR" dirty="0"/>
              <a:t>Digite aqui a legenda da imagem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6379536" y="1039529"/>
            <a:ext cx="4685340" cy="46320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200" b="0" i="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Digite aqui o texto.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70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 hasCustomPrompt="1"/>
          </p:nvPr>
        </p:nvSpPr>
        <p:spPr>
          <a:xfrm>
            <a:off x="1200149" y="944563"/>
            <a:ext cx="9864725" cy="4504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 dirty="0"/>
              <a:t>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200150" y="5512764"/>
            <a:ext cx="9864724" cy="296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 i="0" baseline="0">
                <a:solidFill>
                  <a:srgbClr val="4D4D4D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pt-BR" dirty="0"/>
              <a:t>Digite aqui a legenda da imagem</a:t>
            </a:r>
          </a:p>
        </p:txBody>
      </p:sp>
    </p:spTree>
    <p:extLst>
      <p:ext uri="{BB962C8B-B14F-4D97-AF65-F5344CB8AC3E}">
        <p14:creationId xmlns:p14="http://schemas.microsoft.com/office/powerpoint/2010/main" val="40912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56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0" r:id="rId4"/>
    <p:sldLayoutId id="2147483664" r:id="rId5"/>
    <p:sldLayoutId id="2147483665" r:id="rId6"/>
    <p:sldLayoutId id="2147483671" r:id="rId7"/>
    <p:sldLayoutId id="2147483672" r:id="rId8"/>
    <p:sldLayoutId id="2147483666" r:id="rId9"/>
    <p:sldLayoutId id="2147483673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4D4D4D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56" userDrawn="1">
          <p15:clr>
            <a:srgbClr val="F26B43"/>
          </p15:clr>
        </p15:guide>
        <p15:guide id="3" pos="6970" userDrawn="1">
          <p15:clr>
            <a:srgbClr val="F26B43"/>
          </p15:clr>
        </p15:guide>
        <p15:guide id="4" pos="7287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459" userDrawn="1">
          <p15:clr>
            <a:srgbClr val="F26B43"/>
          </p15:clr>
        </p15:guide>
        <p15:guide id="7" orient="horz" pos="3566" userDrawn="1">
          <p15:clr>
            <a:srgbClr val="F26B43"/>
          </p15:clr>
        </p15:guide>
        <p15:guide id="8" orient="horz" pos="3680" userDrawn="1">
          <p15:clr>
            <a:srgbClr val="F26B43"/>
          </p15:clr>
        </p15:guide>
        <p15:guide id="9" orient="horz" pos="4088" userDrawn="1">
          <p15:clr>
            <a:srgbClr val="F26B43"/>
          </p15:clr>
        </p15:guide>
        <p15:guide id="10" orient="horz" pos="595" userDrawn="1">
          <p15:clr>
            <a:srgbClr val="F26B43"/>
          </p15:clr>
        </p15:guide>
        <p15:guide id="11" orient="horz" pos="958" userDrawn="1">
          <p15:clr>
            <a:srgbClr val="F26B43"/>
          </p15:clr>
        </p15:guide>
        <p15:guide id="12" orient="horz" pos="10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872581" y="5132809"/>
            <a:ext cx="578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Professor curador  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Prof. Dr. Rogério de Oliveira</a:t>
            </a:r>
          </a:p>
        </p:txBody>
      </p:sp>
      <p:sp>
        <p:nvSpPr>
          <p:cNvPr id="5" name="CaixaDeTexto 38">
            <a:extLst>
              <a:ext uri="{FF2B5EF4-FFF2-40B4-BE49-F238E27FC236}">
                <a16:creationId xmlns:a16="http://schemas.microsoft.com/office/drawing/2014/main" id="{806EE18A-4524-41F1-BE25-AA9D84EF0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581" y="2411814"/>
            <a:ext cx="96392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200" dirty="0">
                <a:solidFill>
                  <a:schemeClr val="accent1">
                    <a:lumMod val="50000"/>
                  </a:schemeClr>
                </a:solidFill>
              </a:rPr>
              <a:t>Big Data </a:t>
            </a:r>
            <a:r>
              <a:rPr lang="pt-BR" altLang="pt-BR" sz="3200" dirty="0" err="1">
                <a:solidFill>
                  <a:schemeClr val="accent1">
                    <a:lumMod val="50000"/>
                  </a:schemeClr>
                </a:solidFill>
              </a:rPr>
              <a:t>Analytics</a:t>
            </a:r>
            <a:r>
              <a:rPr lang="pt-BR" altLang="pt-BR" sz="3200" dirty="0">
                <a:solidFill>
                  <a:schemeClr val="accent1">
                    <a:lumMod val="50000"/>
                  </a:schemeClr>
                </a:solidFill>
              </a:rPr>
              <a:t> – Mineração e Análise de Dados</a:t>
            </a:r>
          </a:p>
        </p:txBody>
      </p:sp>
      <p:sp>
        <p:nvSpPr>
          <p:cNvPr id="6" name="Retângulo 2">
            <a:extLst>
              <a:ext uri="{FF2B5EF4-FFF2-40B4-BE49-F238E27FC236}">
                <a16:creationId xmlns:a16="http://schemas.microsoft.com/office/drawing/2014/main" id="{2F8E3665-2011-435C-8AA9-8A92BE0F6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2581" y="1077745"/>
            <a:ext cx="89281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4000" b="1" dirty="0">
                <a:solidFill>
                  <a:schemeClr val="accent1">
                    <a:lumMod val="50000"/>
                  </a:schemeClr>
                </a:solidFill>
              </a:rPr>
              <a:t>Ciência de Dados </a:t>
            </a:r>
          </a:p>
          <a:p>
            <a:pPr eaLnBrk="1" hangingPunct="1"/>
            <a:r>
              <a:rPr lang="pt-BR" altLang="pt-BR" sz="4000" b="1" dirty="0">
                <a:solidFill>
                  <a:schemeClr val="accent1">
                    <a:lumMod val="50000"/>
                  </a:schemeClr>
                </a:solidFill>
              </a:rPr>
              <a:t>(Big Data </a:t>
            </a:r>
            <a:r>
              <a:rPr lang="pt-BR" altLang="pt-BR" sz="4000" b="1" dirty="0" err="1">
                <a:solidFill>
                  <a:schemeClr val="accent1">
                    <a:lumMod val="50000"/>
                  </a:schemeClr>
                </a:solidFill>
              </a:rPr>
              <a:t>Processing</a:t>
            </a:r>
            <a:r>
              <a:rPr lang="pt-BR" altLang="pt-BR" sz="4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altLang="pt-BR" sz="4000" b="1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pt-BR" altLang="pt-BR" sz="4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altLang="pt-BR" sz="4000" b="1" dirty="0" err="1">
                <a:solidFill>
                  <a:schemeClr val="accent1">
                    <a:lumMod val="50000"/>
                  </a:schemeClr>
                </a:solidFill>
              </a:rPr>
              <a:t>Analytics</a:t>
            </a:r>
            <a:r>
              <a:rPr lang="pt-BR" altLang="pt-BR" sz="40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204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Experimente</a:t>
            </a:r>
          </a:p>
        </p:txBody>
      </p:sp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DF54D67-3EC3-4933-9C79-7BC6D33F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35" y="2781483"/>
            <a:ext cx="2895414" cy="951927"/>
          </a:xfrm>
          <a:prstGeom prst="rect">
            <a:avLst/>
          </a:prstGeom>
        </p:spPr>
      </p:pic>
      <p:pic>
        <p:nvPicPr>
          <p:cNvPr id="8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F6AA36E-9086-498D-9EA0-FD880DEF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46" y="1390779"/>
            <a:ext cx="5745707" cy="373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7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FDF7C-5B08-4FAD-A53A-704302B06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TRILHA 8</a:t>
            </a:r>
            <a:br>
              <a:rPr lang="pt-BR" dirty="0"/>
            </a:br>
            <a:r>
              <a:rPr lang="pt-BR" b="1" i="0" dirty="0">
                <a:effectLst/>
                <a:latin typeface="-apple-system"/>
              </a:rPr>
              <a:t>Redes Neurais e </a:t>
            </a:r>
            <a:r>
              <a:rPr lang="pt-BR" b="1" i="0" dirty="0" err="1">
                <a:effectLst/>
                <a:latin typeface="-apple-system"/>
              </a:rPr>
              <a:t>Deep</a:t>
            </a:r>
            <a:r>
              <a:rPr lang="pt-BR" b="1" i="0" dirty="0">
                <a:effectLst/>
                <a:latin typeface="-apple-system"/>
              </a:rPr>
              <a:t> Learning</a:t>
            </a:r>
            <a:br>
              <a:rPr lang="pt-BR" b="1" i="0" dirty="0">
                <a:effectLst/>
                <a:latin typeface="-apple-system"/>
              </a:rPr>
            </a:br>
            <a:br>
              <a:rPr lang="pt-BR" b="1" i="0" dirty="0">
                <a:effectLst/>
                <a:latin typeface="-apple-system"/>
              </a:rPr>
            </a:br>
            <a:r>
              <a:rPr lang="pt-BR" sz="2800" b="1" i="0" dirty="0">
                <a:effectLst/>
                <a:latin typeface="-apple-system"/>
              </a:rPr>
              <a:t>Parte B</a:t>
            </a:r>
            <a:br>
              <a:rPr lang="pt-BR" b="1" i="0" dirty="0">
                <a:effectLst/>
                <a:latin typeface="-apple-system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43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MLP Com o </a:t>
            </a:r>
            <a:r>
              <a:rPr lang="pt-BR" sz="3200" dirty="0" err="1"/>
              <a:t>scikit-learn</a:t>
            </a: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D48A76-5F14-4245-B12B-7C747908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289" y="2516281"/>
            <a:ext cx="7958742" cy="3240686"/>
          </a:xfrm>
          <a:prstGeom prst="rect">
            <a:avLst/>
          </a:prstGeom>
        </p:spPr>
      </p:pic>
      <p:pic>
        <p:nvPicPr>
          <p:cNvPr id="43010" name="Picture 2">
            <a:extLst>
              <a:ext uri="{FF2B5EF4-FFF2-40B4-BE49-F238E27FC236}">
                <a16:creationId xmlns:a16="http://schemas.microsoft.com/office/drawing/2014/main" id="{89C4A215-F0B3-4CB8-BAA9-B1233D690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45" y="972738"/>
            <a:ext cx="1879460" cy="13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2BB3AB-9538-45F7-B68C-8C7AAF7FDD84}"/>
              </a:ext>
            </a:extLst>
          </p:cNvPr>
          <p:cNvSpPr/>
          <p:nvPr/>
        </p:nvSpPr>
        <p:spPr>
          <a:xfrm>
            <a:off x="4481057" y="4072456"/>
            <a:ext cx="7251032" cy="3048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542DB71D-7F3B-44B4-BA8A-AF89C4DC3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9" y="1049320"/>
            <a:ext cx="2264945" cy="45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9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Frameworks de </a:t>
            </a:r>
            <a:r>
              <a:rPr lang="pt-BR" sz="3200" dirty="0" err="1"/>
              <a:t>Deep</a:t>
            </a:r>
            <a:r>
              <a:rPr lang="pt-BR" sz="3200" dirty="0"/>
              <a:t> Learning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FD68BF-8428-48B0-90C5-4F5BF823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98" y="1465173"/>
            <a:ext cx="10656467" cy="32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9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err="1"/>
              <a:t>Keras</a:t>
            </a:r>
            <a:r>
              <a:rPr lang="pt-BR" sz="3200" dirty="0"/>
              <a:t> </a:t>
            </a:r>
            <a:r>
              <a:rPr lang="pt-BR" sz="3200" dirty="0" err="1"/>
              <a:t>Deep</a:t>
            </a:r>
            <a:r>
              <a:rPr lang="pt-BR" sz="3200" dirty="0"/>
              <a:t> Learning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0C5DAF-E9C1-472A-B8D0-B4CCA306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498813"/>
            <a:ext cx="8341385" cy="32336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19E012-35F2-49AC-8DCD-EB95C4FBE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929042"/>
            <a:ext cx="8139758" cy="6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1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err="1"/>
              <a:t>Keras</a:t>
            </a:r>
            <a:r>
              <a:rPr lang="pt-BR" sz="3200" dirty="0"/>
              <a:t> </a:t>
            </a:r>
            <a:r>
              <a:rPr lang="pt-BR" sz="3200" dirty="0" err="1"/>
              <a:t>Deep</a:t>
            </a:r>
            <a:r>
              <a:rPr lang="pt-BR" sz="3200" dirty="0"/>
              <a:t> Learning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3DAD4A-8E6A-47D1-8B62-B2B1466C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99" y="994783"/>
            <a:ext cx="8316486" cy="11145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1A1C3D-AFF2-4F73-8B67-D6617B64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99" y="2297424"/>
            <a:ext cx="6716062" cy="9907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C74B2C9-058B-43D4-BE0E-5A401FD7E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99" y="3476222"/>
            <a:ext cx="6277851" cy="159089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00397DE-6DF2-4C2E-A353-2925BE215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027" y="2574701"/>
            <a:ext cx="3924848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6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Aplicações Redes Neurais</a:t>
            </a:r>
          </a:p>
        </p:txBody>
      </p:sp>
      <p:pic>
        <p:nvPicPr>
          <p:cNvPr id="13" name="Imagem 7">
            <a:extLst>
              <a:ext uri="{FF2B5EF4-FFF2-40B4-BE49-F238E27FC236}">
                <a16:creationId xmlns:a16="http://schemas.microsoft.com/office/drawing/2014/main" id="{91766CDF-96F6-49BF-8C1A-6E41A341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39" y="3070248"/>
            <a:ext cx="4495959" cy="2522579"/>
          </a:xfrm>
          <a:prstGeom prst="rect">
            <a:avLst/>
          </a:prstGeom>
        </p:spPr>
      </p:pic>
      <p:pic>
        <p:nvPicPr>
          <p:cNvPr id="14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D5E419CE-D389-481D-BD10-EDC431E52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58" y="1157430"/>
            <a:ext cx="4892722" cy="1608583"/>
          </a:xfrm>
          <a:prstGeom prst="rect">
            <a:avLst/>
          </a:prstGeom>
        </p:spPr>
      </p:pic>
      <p:pic>
        <p:nvPicPr>
          <p:cNvPr id="15" name="Imagem 4" descr="Forma, Seta&#10;&#10;Descrição gerada automaticamente">
            <a:extLst>
              <a:ext uri="{FF2B5EF4-FFF2-40B4-BE49-F238E27FC236}">
                <a16:creationId xmlns:a16="http://schemas.microsoft.com/office/drawing/2014/main" id="{83BCFD23-9227-489B-BED3-7C914C09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153" y="1406856"/>
            <a:ext cx="2330856" cy="23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28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Aplicações </a:t>
            </a:r>
            <a:r>
              <a:rPr lang="pt-BR" sz="3200" dirty="0" err="1"/>
              <a:t>Deep</a:t>
            </a:r>
            <a:r>
              <a:rPr lang="pt-BR" sz="3200" dirty="0"/>
              <a:t> Learning</a:t>
            </a:r>
          </a:p>
        </p:txBody>
      </p:sp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A27B8E1-4B20-47FD-800B-D76FDFFF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35" y="1276371"/>
            <a:ext cx="4094672" cy="1356359"/>
          </a:xfrm>
          <a:prstGeom prst="rect">
            <a:avLst/>
          </a:prstGeom>
        </p:spPr>
      </p:pic>
      <p:pic>
        <p:nvPicPr>
          <p:cNvPr id="9" name="Imagem 6">
            <a:extLst>
              <a:ext uri="{FF2B5EF4-FFF2-40B4-BE49-F238E27FC236}">
                <a16:creationId xmlns:a16="http://schemas.microsoft.com/office/drawing/2014/main" id="{59039302-3A5E-4FFA-9435-B8D9D6775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055" y="3256228"/>
            <a:ext cx="3381375" cy="1905000"/>
          </a:xfrm>
          <a:prstGeom prst="rect">
            <a:avLst/>
          </a:prstGeom>
        </p:spPr>
      </p:pic>
      <p:pic>
        <p:nvPicPr>
          <p:cNvPr id="11" name="Imagem 8" descr="Diagrama&#10;&#10;Descrição gerada automaticamente">
            <a:extLst>
              <a:ext uri="{FF2B5EF4-FFF2-40B4-BE49-F238E27FC236}">
                <a16:creationId xmlns:a16="http://schemas.microsoft.com/office/drawing/2014/main" id="{B39C88A6-6634-4A05-B6BC-7FED4799A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434" y="1090978"/>
            <a:ext cx="5029199" cy="18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1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Aplicações </a:t>
            </a:r>
            <a:r>
              <a:rPr lang="pt-BR" sz="3200" dirty="0" err="1"/>
              <a:t>Deep</a:t>
            </a:r>
            <a:r>
              <a:rPr lang="pt-BR" sz="3200" dirty="0"/>
              <a:t> Learning</a:t>
            </a:r>
          </a:p>
        </p:txBody>
      </p:sp>
      <p:pic>
        <p:nvPicPr>
          <p:cNvPr id="6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AF29214F-3EB5-4908-B73F-136D89C3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31" y="1243460"/>
            <a:ext cx="4094672" cy="1356359"/>
          </a:xfrm>
          <a:prstGeom prst="rect">
            <a:avLst/>
          </a:prstGeom>
        </p:spPr>
      </p:pic>
      <p:pic>
        <p:nvPicPr>
          <p:cNvPr id="8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A90D6806-AC56-4275-A6BA-91EC93D5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490" y="967207"/>
            <a:ext cx="5259733" cy="350442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92544F0-488B-4E21-96CC-ED902A84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713923"/>
            <a:ext cx="2743200" cy="940340"/>
          </a:xfrm>
          <a:prstGeom prst="rect">
            <a:avLst/>
          </a:prstGeom>
        </p:spPr>
      </p:pic>
      <p:pic>
        <p:nvPicPr>
          <p:cNvPr id="12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C23A2903-095F-4C21-9E9E-B798D06B6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7205" y="4489335"/>
            <a:ext cx="793203" cy="22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4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Aplicações </a:t>
            </a:r>
            <a:r>
              <a:rPr lang="pt-BR" sz="3200" dirty="0" err="1"/>
              <a:t>Deep</a:t>
            </a:r>
            <a:r>
              <a:rPr lang="pt-BR" sz="3200" dirty="0"/>
              <a:t> Learning</a:t>
            </a:r>
          </a:p>
        </p:txBody>
      </p:sp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22A119C-D471-4C46-B0E1-34421A112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7" y="1220575"/>
            <a:ext cx="4094672" cy="1356359"/>
          </a:xfrm>
          <a:prstGeom prst="rect">
            <a:avLst/>
          </a:prstGeom>
        </p:spPr>
      </p:pic>
      <p:pic>
        <p:nvPicPr>
          <p:cNvPr id="9" name="Imagem 6" descr="Gráfico&#10;&#10;Descrição gerada automaticamente">
            <a:extLst>
              <a:ext uri="{FF2B5EF4-FFF2-40B4-BE49-F238E27FC236}">
                <a16:creationId xmlns:a16="http://schemas.microsoft.com/office/drawing/2014/main" id="{68393F3D-E24B-4F22-AFCA-95E32C2C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7" y="1627617"/>
            <a:ext cx="7292453" cy="2699897"/>
          </a:xfrm>
          <a:prstGeom prst="rect">
            <a:avLst/>
          </a:prstGeom>
        </p:spPr>
      </p:pic>
      <p:pic>
        <p:nvPicPr>
          <p:cNvPr id="11" name="Imagem 9">
            <a:extLst>
              <a:ext uri="{FF2B5EF4-FFF2-40B4-BE49-F238E27FC236}">
                <a16:creationId xmlns:a16="http://schemas.microsoft.com/office/drawing/2014/main" id="{2F65A291-C584-4165-A1B5-65BFABF99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667" y="4268891"/>
            <a:ext cx="2333768" cy="681440"/>
          </a:xfrm>
          <a:prstGeom prst="rect">
            <a:avLst/>
          </a:prstGeom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EA39A3ED-5EC1-4242-8C4B-22DBC25D2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070" y="4268891"/>
            <a:ext cx="2333768" cy="692813"/>
          </a:xfrm>
          <a:prstGeom prst="rect">
            <a:avLst/>
          </a:prstGeom>
        </p:spPr>
      </p:pic>
      <p:pic>
        <p:nvPicPr>
          <p:cNvPr id="14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D18CCB9A-F032-4F56-8431-8C34B38FF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891" y="4268891"/>
            <a:ext cx="2481619" cy="692814"/>
          </a:xfrm>
          <a:prstGeom prst="rect">
            <a:avLst/>
          </a:prstGeom>
        </p:spPr>
      </p:pic>
      <p:pic>
        <p:nvPicPr>
          <p:cNvPr id="15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23C9B3EB-9F2F-4838-B8A3-D5A4986BC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002" y="3770865"/>
            <a:ext cx="793203" cy="22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FDF7C-5B08-4FAD-A53A-704302B06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TRILHA 8</a:t>
            </a:r>
            <a:br>
              <a:rPr lang="pt-BR" dirty="0"/>
            </a:br>
            <a:r>
              <a:rPr lang="pt-BR" b="1" i="0" dirty="0">
                <a:effectLst/>
                <a:latin typeface="-apple-system"/>
              </a:rPr>
              <a:t>Redes Neurais e </a:t>
            </a:r>
            <a:r>
              <a:rPr lang="pt-BR" b="1" i="0" dirty="0" err="1">
                <a:effectLst/>
                <a:latin typeface="-apple-system"/>
              </a:rPr>
              <a:t>Deep</a:t>
            </a:r>
            <a:r>
              <a:rPr lang="pt-BR" b="1" i="0" dirty="0">
                <a:effectLst/>
                <a:latin typeface="-apple-system"/>
              </a:rPr>
              <a:t> Learning</a:t>
            </a:r>
            <a:br>
              <a:rPr lang="pt-BR" b="1" i="0" dirty="0">
                <a:effectLst/>
                <a:latin typeface="-apple-system"/>
              </a:rPr>
            </a:br>
            <a:br>
              <a:rPr lang="pt-BR" b="1" i="0" dirty="0">
                <a:effectLst/>
                <a:latin typeface="-apple-system"/>
              </a:rPr>
            </a:br>
            <a:r>
              <a:rPr lang="pt-BR" sz="2800" b="1" i="0" dirty="0">
                <a:effectLst/>
                <a:latin typeface="-apple-system"/>
              </a:rPr>
              <a:t>Parte A</a:t>
            </a:r>
            <a:br>
              <a:rPr lang="pt-BR" b="1" i="0" dirty="0">
                <a:effectLst/>
                <a:latin typeface="-apple-system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535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38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Neurônio Artificial</a:t>
            </a:r>
          </a:p>
        </p:txBody>
      </p:sp>
      <p:pic>
        <p:nvPicPr>
          <p:cNvPr id="25" name="Imagem 5" descr="Diagrama&#10;&#10;Descrição gerada automaticamente">
            <a:extLst>
              <a:ext uri="{FF2B5EF4-FFF2-40B4-BE49-F238E27FC236}">
                <a16:creationId xmlns:a16="http://schemas.microsoft.com/office/drawing/2014/main" id="{82A2A186-6ACC-4902-8E4F-1150062C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230" y="1190222"/>
            <a:ext cx="5830313" cy="3455000"/>
          </a:xfrm>
          <a:prstGeom prst="rect">
            <a:avLst/>
          </a:prstGeom>
        </p:spPr>
      </p:pic>
      <p:pic>
        <p:nvPicPr>
          <p:cNvPr id="26" name="Imagem 6" descr="Diagrama&#10;&#10;Descrição gerada automaticamente">
            <a:extLst>
              <a:ext uri="{FF2B5EF4-FFF2-40B4-BE49-F238E27FC236}">
                <a16:creationId xmlns:a16="http://schemas.microsoft.com/office/drawing/2014/main" id="{7618605B-6AE5-4E24-A9F0-72CFD6DC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40" y="3723569"/>
            <a:ext cx="2279296" cy="1656757"/>
          </a:xfrm>
          <a:prstGeom prst="rect">
            <a:avLst/>
          </a:prstGeom>
        </p:spPr>
      </p:pic>
      <p:pic>
        <p:nvPicPr>
          <p:cNvPr id="2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D326A817-56E5-41BB-A2B1-9F670A0E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38" y="824927"/>
            <a:ext cx="2743200" cy="9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3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Redes Neurais: História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A0A29371-294C-40C7-8368-1D1612C5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95" y="951101"/>
            <a:ext cx="9249209" cy="434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22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Redes Neurais: História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2525942F-9920-445D-B7C6-3C614A88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01" y="2108821"/>
            <a:ext cx="7288979" cy="26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3F95D05-7154-4ACB-9650-B5B232DA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03" y="405670"/>
            <a:ext cx="3500187" cy="16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5083B5-378E-4A6B-BC05-E727D5D38BE6}"/>
              </a:ext>
            </a:extLst>
          </p:cNvPr>
          <p:cNvSpPr/>
          <p:nvPr/>
        </p:nvSpPr>
        <p:spPr>
          <a:xfrm>
            <a:off x="9284202" y="405670"/>
            <a:ext cx="421272" cy="16434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64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de Ativação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3F95D05-7154-4ACB-9650-B5B232DA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03" y="405670"/>
            <a:ext cx="3500187" cy="16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3294C8C0-1C46-4997-86BD-0E5BFE56A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32" y="1227393"/>
            <a:ext cx="5516531" cy="391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4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Aprendizado da Rede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18CBFD5-5760-4CE4-B068-DF30493E2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71" y="1227393"/>
            <a:ext cx="35433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2597648-F737-4D1B-9300-29301E1B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73" y="1482549"/>
            <a:ext cx="4328997" cy="3472422"/>
          </a:xfrm>
          <a:prstGeom prst="rect">
            <a:avLst/>
          </a:prstGeom>
        </p:spPr>
      </p:pic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DF54D67-3EC3-4933-9C79-7BC6D33F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514" y="4172188"/>
            <a:ext cx="2895414" cy="9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4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Aprendizado da Rede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18CBFD5-5760-4CE4-B068-DF30493E2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71" y="1227393"/>
            <a:ext cx="35433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2597648-F737-4D1B-9300-29301E1B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73" y="1482549"/>
            <a:ext cx="4328997" cy="3472422"/>
          </a:xfrm>
          <a:prstGeom prst="rect">
            <a:avLst/>
          </a:prstGeom>
        </p:spPr>
      </p:pic>
      <p:pic>
        <p:nvPicPr>
          <p:cNvPr id="7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DF54D67-3EC3-4933-9C79-7BC6D33F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514" y="4172188"/>
            <a:ext cx="2895414" cy="9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4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E50DF5-9204-4118-92D9-486233A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err="1"/>
              <a:t>Backpropagation</a:t>
            </a:r>
            <a:endParaRPr lang="pt-BR" sz="3200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DAC4679D-E328-45FE-91C1-03B04ED7F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290490"/>
            <a:ext cx="8040688" cy="399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91908"/>
      </p:ext>
    </p:extLst>
  </p:cSld>
  <p:clrMapOvr>
    <a:masterClrMapping/>
  </p:clrMapOvr>
</p:sld>
</file>

<file path=ppt/theme/theme1.xml><?xml version="1.0" encoding="utf-8"?>
<a:theme xmlns:a="http://schemas.openxmlformats.org/drawingml/2006/main" name="VídeoAu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7A98A853FBC341A5F42F234FD5C717" ma:contentTypeVersion="11" ma:contentTypeDescription="Crie um novo documento." ma:contentTypeScope="" ma:versionID="e7cc278725e805e9786368548caa3668">
  <xsd:schema xmlns:xsd="http://www.w3.org/2001/XMLSchema" xmlns:xs="http://www.w3.org/2001/XMLSchema" xmlns:p="http://schemas.microsoft.com/office/2006/metadata/properties" xmlns:ns2="3e12a7d7-70be-4dca-a54b-d1e7fcf4ed4b" xmlns:ns3="cb7f85c0-efbc-4e03-a26f-d2c776e37d48" targetNamespace="http://schemas.microsoft.com/office/2006/metadata/properties" ma:root="true" ma:fieldsID="955e53651a34fe505d6d39b131de5680" ns2:_="" ns3:_="">
    <xsd:import namespace="3e12a7d7-70be-4dca-a54b-d1e7fcf4ed4b"/>
    <xsd:import namespace="cb7f85c0-efbc-4e03-a26f-d2c776e37d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12a7d7-70be-4dca-a54b-d1e7fcf4ed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7f85c0-efbc-4e03-a26f-d2c776e37d4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0A6218-38AD-4736-9538-D246098C146A}">
  <ds:schemaRefs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095D4D0-727D-4D1A-ADAC-2FE37F12E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12a7d7-70be-4dca-a54b-d1e7fcf4ed4b"/>
    <ds:schemaRef ds:uri="cb7f85c0-efbc-4e03-a26f-d2c776e37d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EADC8D-7603-4169-BE9A-B2F66153AF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101</Words>
  <Application>Microsoft Office PowerPoint</Application>
  <PresentationFormat>Widescreen</PresentationFormat>
  <Paragraphs>23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-apple-system</vt:lpstr>
      <vt:lpstr>Arial</vt:lpstr>
      <vt:lpstr>Calibri</vt:lpstr>
      <vt:lpstr>VídeoAula</vt:lpstr>
      <vt:lpstr>Apresentação do PowerPoint</vt:lpstr>
      <vt:lpstr>TRILHA 8 Redes Neurais e Deep Learning  Parte A </vt:lpstr>
      <vt:lpstr>Neurônio Artificial</vt:lpstr>
      <vt:lpstr>Redes Neurais: História</vt:lpstr>
      <vt:lpstr>Redes Neurais: História</vt:lpstr>
      <vt:lpstr>Funções de Ativação</vt:lpstr>
      <vt:lpstr>Aprendizado da Rede</vt:lpstr>
      <vt:lpstr>Aprendizado da Rede</vt:lpstr>
      <vt:lpstr>Backpropagation</vt:lpstr>
      <vt:lpstr>Experimente</vt:lpstr>
      <vt:lpstr>TRILHA 8 Redes Neurais e Deep Learning  Parte B </vt:lpstr>
      <vt:lpstr>MLP Com o scikit-learn</vt:lpstr>
      <vt:lpstr>Frameworks de Deep Learning</vt:lpstr>
      <vt:lpstr>Keras Deep Learning</vt:lpstr>
      <vt:lpstr>Keras Deep Learning</vt:lpstr>
      <vt:lpstr>Aplicações Redes Neurais</vt:lpstr>
      <vt:lpstr>Aplicações Deep Learning</vt:lpstr>
      <vt:lpstr>Aplicações Deep Learning</vt:lpstr>
      <vt:lpstr>Aplicações Deep Learning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renan</dc:creator>
  <cp:lastModifiedBy>Rogerio de Oliveira</cp:lastModifiedBy>
  <cp:revision>122</cp:revision>
  <cp:lastPrinted>2020-10-22T14:59:52Z</cp:lastPrinted>
  <dcterms:created xsi:type="dcterms:W3CDTF">2016-01-21T12:51:11Z</dcterms:created>
  <dcterms:modified xsi:type="dcterms:W3CDTF">2021-12-03T21:16:31Z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0x010100357A98A853FBC341A5F42F234FD5C717</vt:lpwstr>
  </property>
</Properties>
</file>